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75" r:id="rId10"/>
    <p:sldId id="264" r:id="rId11"/>
    <p:sldId id="265" r:id="rId12"/>
    <p:sldId id="274" r:id="rId13"/>
    <p:sldId id="276" r:id="rId14"/>
    <p:sldId id="266" r:id="rId15"/>
    <p:sldId id="267" r:id="rId16"/>
    <p:sldId id="268" r:id="rId17"/>
    <p:sldId id="269" r:id="rId18"/>
    <p:sldId id="273" r:id="rId19"/>
    <p:sldId id="270" r:id="rId20"/>
    <p:sldId id="277" r:id="rId21"/>
    <p:sldId id="280" r:id="rId22"/>
    <p:sldId id="278" r:id="rId23"/>
    <p:sldId id="279" r:id="rId24"/>
    <p:sldId id="286" r:id="rId25"/>
    <p:sldId id="285" r:id="rId26"/>
    <p:sldId id="281" r:id="rId27"/>
    <p:sldId id="283" r:id="rId28"/>
    <p:sldId id="282" r:id="rId29"/>
    <p:sldId id="284" r:id="rId30"/>
    <p:sldId id="287" r:id="rId31"/>
    <p:sldId id="288" r:id="rId32"/>
    <p:sldId id="289" r:id="rId33"/>
    <p:sldId id="290" r:id="rId34"/>
    <p:sldId id="291" r:id="rId35"/>
    <p:sldId id="292" r:id="rId36"/>
    <p:sldId id="293" r:id="rId37"/>
    <p:sldId id="294" r:id="rId38"/>
    <p:sldId id="295"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20" d="100"/>
          <a:sy n="120" d="100"/>
        </p:scale>
        <p:origin x="2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B373A8E-0C05-4B44-B5E5-3E9A983566C6}" type="datetimeFigureOut">
              <a:rPr lang="en-US" smtClean="0"/>
              <a:t>1/31/2019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619568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373A8E-0C05-4B44-B5E5-3E9A983566C6}"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75198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373A8E-0C05-4B44-B5E5-3E9A983566C6}"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2906034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373A8E-0C05-4B44-B5E5-3E9A983566C6}"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47DCD-5C25-4EB6-AF54-85D5D39BDA3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31737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373A8E-0C05-4B44-B5E5-3E9A983566C6}"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218781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B373A8E-0C05-4B44-B5E5-3E9A983566C6}" type="datetimeFigureOut">
              <a:rPr lang="en-US" smtClean="0"/>
              <a:t>1/31/2019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263481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B373A8E-0C05-4B44-B5E5-3E9A983566C6}" type="datetimeFigureOut">
              <a:rPr lang="en-US" smtClean="0"/>
              <a:t>1/31/2019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3697006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373A8E-0C05-4B44-B5E5-3E9A983566C6}"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1767785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373A8E-0C05-4B44-B5E5-3E9A983566C6}"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249038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373A8E-0C05-4B44-B5E5-3E9A983566C6}"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2959239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B373A8E-0C05-4B44-B5E5-3E9A983566C6}"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3230825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373A8E-0C05-4B44-B5E5-3E9A983566C6}"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138994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373A8E-0C05-4B44-B5E5-3E9A983566C6}" type="datetimeFigureOut">
              <a:rPr lang="en-US" smtClean="0"/>
              <a:t>1/31/2019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657772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373A8E-0C05-4B44-B5E5-3E9A983566C6}" type="datetimeFigureOut">
              <a:rPr lang="en-US" smtClean="0"/>
              <a:t>1/31/2019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3911170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373A8E-0C05-4B44-B5E5-3E9A983566C6}" type="datetimeFigureOut">
              <a:rPr lang="en-US" smtClean="0"/>
              <a:t>1/31/2019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134826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373A8E-0C05-4B44-B5E5-3E9A983566C6}"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3276377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373A8E-0C05-4B44-B5E5-3E9A983566C6}"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047DCD-5C25-4EB6-AF54-85D5D39BDA36}" type="slidenum">
              <a:rPr lang="en-US" smtClean="0"/>
              <a:t>‹#›</a:t>
            </a:fld>
            <a:endParaRPr lang="en-US"/>
          </a:p>
        </p:txBody>
      </p:sp>
    </p:spTree>
    <p:extLst>
      <p:ext uri="{BB962C8B-B14F-4D97-AF65-F5344CB8AC3E}">
        <p14:creationId xmlns:p14="http://schemas.microsoft.com/office/powerpoint/2010/main" val="382622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B373A8E-0C05-4B44-B5E5-3E9A983566C6}" type="datetimeFigureOut">
              <a:rPr lang="en-US" smtClean="0"/>
              <a:t>1/31/2019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047DCD-5C25-4EB6-AF54-85D5D39BDA36}" type="slidenum">
              <a:rPr lang="en-US" smtClean="0"/>
              <a:t>‹#›</a:t>
            </a:fld>
            <a:endParaRPr lang="en-US"/>
          </a:p>
        </p:txBody>
      </p:sp>
    </p:spTree>
    <p:extLst>
      <p:ext uri="{BB962C8B-B14F-4D97-AF65-F5344CB8AC3E}">
        <p14:creationId xmlns:p14="http://schemas.microsoft.com/office/powerpoint/2010/main" val="15654607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3</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68260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Mutator</a:t>
            </a:r>
            <a:r>
              <a:rPr lang="en-US" dirty="0" smtClean="0"/>
              <a:t> Blocks</a:t>
            </a:r>
            <a:endParaRPr lang="en-US" dirty="0"/>
          </a:p>
        </p:txBody>
      </p:sp>
      <p:pic>
        <p:nvPicPr>
          <p:cNvPr id="4" name="Content Placeholder 3"/>
          <p:cNvPicPr>
            <a:picLocks noGrp="1" noChangeAspect="1"/>
          </p:cNvPicPr>
          <p:nvPr>
            <p:ph idx="1"/>
          </p:nvPr>
        </p:nvPicPr>
        <p:blipFill>
          <a:blip r:embed="rId2"/>
          <a:stretch>
            <a:fillRect/>
          </a:stretch>
        </p:blipFill>
        <p:spPr>
          <a:xfrm>
            <a:off x="4297786" y="2249488"/>
            <a:ext cx="3593254" cy="3541712"/>
          </a:xfrm>
          <a:prstGeom prst="rect">
            <a:avLst/>
          </a:prstGeom>
        </p:spPr>
      </p:pic>
    </p:spTree>
    <p:extLst>
      <p:ext uri="{BB962C8B-B14F-4D97-AF65-F5344CB8AC3E}">
        <p14:creationId xmlns:p14="http://schemas.microsoft.com/office/powerpoint/2010/main" val="33084878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Operator Blocks</a:t>
            </a:r>
            <a:endParaRPr lang="en-US" dirty="0"/>
          </a:p>
        </p:txBody>
      </p:sp>
      <p:pic>
        <p:nvPicPr>
          <p:cNvPr id="4" name="Content Placeholder 3"/>
          <p:cNvPicPr>
            <a:picLocks noGrp="1" noChangeAspect="1"/>
          </p:cNvPicPr>
          <p:nvPr>
            <p:ph idx="1"/>
          </p:nvPr>
        </p:nvPicPr>
        <p:blipFill>
          <a:blip r:embed="rId2"/>
          <a:stretch>
            <a:fillRect/>
          </a:stretch>
        </p:blipFill>
        <p:spPr>
          <a:xfrm>
            <a:off x="3504687" y="2249488"/>
            <a:ext cx="5179451" cy="3541712"/>
          </a:xfrm>
          <a:prstGeom prst="rect">
            <a:avLst/>
          </a:prstGeom>
        </p:spPr>
      </p:pic>
    </p:spTree>
    <p:extLst>
      <p:ext uri="{BB962C8B-B14F-4D97-AF65-F5344CB8AC3E}">
        <p14:creationId xmlns:p14="http://schemas.microsoft.com/office/powerpoint/2010/main" val="2673925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Expressions</a:t>
            </a:r>
            <a:endParaRPr lang="en-US" dirty="0"/>
          </a:p>
        </p:txBody>
      </p:sp>
      <p:sp>
        <p:nvSpPr>
          <p:cNvPr id="3" name="Content Placeholder 2"/>
          <p:cNvSpPr>
            <a:spLocks noGrp="1"/>
          </p:cNvSpPr>
          <p:nvPr>
            <p:ph idx="1"/>
          </p:nvPr>
        </p:nvSpPr>
        <p:spPr/>
        <p:txBody>
          <a:bodyPr/>
          <a:lstStyle/>
          <a:p>
            <a:r>
              <a:rPr lang="en-US" dirty="0"/>
              <a:t>An expression is simply </a:t>
            </a:r>
            <a:r>
              <a:rPr lang="en-US" dirty="0" smtClean="0"/>
              <a:t>a </a:t>
            </a:r>
            <a:r>
              <a:rPr lang="en-US" dirty="0"/>
              <a:t>clump of code that gives you a value</a:t>
            </a:r>
            <a:r>
              <a:rPr lang="en-US" dirty="0" smtClean="0"/>
              <a:t>.</a:t>
            </a:r>
          </a:p>
          <a:p>
            <a:r>
              <a:rPr lang="en-US" dirty="0"/>
              <a:t>You can use math operators to write expressions that perform simple calculations. The result of a math expression can be assigned to a variable</a:t>
            </a:r>
            <a:r>
              <a:rPr lang="en-US" dirty="0" smtClean="0"/>
              <a:t>.</a:t>
            </a:r>
          </a:p>
          <a:p>
            <a:endParaRPr lang="en-US" dirty="0"/>
          </a:p>
        </p:txBody>
      </p:sp>
    </p:spTree>
    <p:extLst>
      <p:ext uri="{BB962C8B-B14F-4D97-AF65-F5344CB8AC3E}">
        <p14:creationId xmlns:p14="http://schemas.microsoft.com/office/powerpoint/2010/main" val="1240995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Operands and Expressions</a:t>
            </a:r>
            <a:endParaRPr lang="en-US" dirty="0"/>
          </a:p>
        </p:txBody>
      </p:sp>
      <p:sp>
        <p:nvSpPr>
          <p:cNvPr id="3" name="Content Placeholder 2"/>
          <p:cNvSpPr>
            <a:spLocks noGrp="1"/>
          </p:cNvSpPr>
          <p:nvPr>
            <p:ph idx="1"/>
          </p:nvPr>
        </p:nvSpPr>
        <p:spPr/>
        <p:txBody>
          <a:bodyPr/>
          <a:lstStyle/>
          <a:p>
            <a:pPr marL="0" indent="0">
              <a:buNone/>
            </a:pPr>
            <a:r>
              <a:rPr lang="en-US" dirty="0" smtClean="0"/>
              <a:t>The figure below shows the + operator block with two number blocks plugged in as </a:t>
            </a:r>
            <a:r>
              <a:rPr lang="en-US" b="1" dirty="0" smtClean="0"/>
              <a:t>operands</a:t>
            </a:r>
            <a:r>
              <a:rPr lang="en-US" dirty="0" smtClean="0"/>
              <a:t>: the number 10 is plugged into the left side, and the number 2 is plugged into the right side. These blocks create a math </a:t>
            </a:r>
            <a:r>
              <a:rPr lang="en-US" b="1" dirty="0" smtClean="0"/>
              <a:t>expression</a:t>
            </a:r>
            <a:r>
              <a:rPr lang="en-US" dirty="0" smtClean="0"/>
              <a:t> that gives the result of 10 + 2.</a:t>
            </a:r>
            <a:endParaRPr lang="en-US" dirty="0"/>
          </a:p>
        </p:txBody>
      </p:sp>
      <p:pic>
        <p:nvPicPr>
          <p:cNvPr id="5" name="Picture 4"/>
          <p:cNvPicPr>
            <a:picLocks noChangeAspect="1"/>
          </p:cNvPicPr>
          <p:nvPr/>
        </p:nvPicPr>
        <p:blipFill>
          <a:blip r:embed="rId2"/>
          <a:stretch>
            <a:fillRect/>
          </a:stretch>
        </p:blipFill>
        <p:spPr>
          <a:xfrm>
            <a:off x="3216539" y="4001294"/>
            <a:ext cx="5758922" cy="2310606"/>
          </a:xfrm>
          <a:prstGeom prst="rect">
            <a:avLst/>
          </a:prstGeom>
        </p:spPr>
      </p:pic>
    </p:spTree>
    <p:extLst>
      <p:ext uri="{BB962C8B-B14F-4D97-AF65-F5344CB8AC3E}">
        <p14:creationId xmlns:p14="http://schemas.microsoft.com/office/powerpoint/2010/main" val="1785634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Decimals</a:t>
            </a:r>
            <a:endParaRPr lang="en-US" dirty="0"/>
          </a:p>
        </p:txBody>
      </p:sp>
      <p:pic>
        <p:nvPicPr>
          <p:cNvPr id="4" name="Content Placeholder 3"/>
          <p:cNvPicPr>
            <a:picLocks noGrp="1" noChangeAspect="1"/>
          </p:cNvPicPr>
          <p:nvPr>
            <p:ph idx="1"/>
          </p:nvPr>
        </p:nvPicPr>
        <p:blipFill>
          <a:blip r:embed="rId2"/>
          <a:stretch>
            <a:fillRect/>
          </a:stretch>
        </p:blipFill>
        <p:spPr>
          <a:xfrm>
            <a:off x="838200" y="2330112"/>
            <a:ext cx="4955991" cy="2760872"/>
          </a:xfrm>
          <a:prstGeom prst="rect">
            <a:avLst/>
          </a:prstGeom>
        </p:spPr>
      </p:pic>
      <p:pic>
        <p:nvPicPr>
          <p:cNvPr id="5" name="Picture 4"/>
          <p:cNvPicPr>
            <a:picLocks noChangeAspect="1"/>
          </p:cNvPicPr>
          <p:nvPr/>
        </p:nvPicPr>
        <p:blipFill>
          <a:blip r:embed="rId3"/>
          <a:stretch>
            <a:fillRect/>
          </a:stretch>
        </p:blipFill>
        <p:spPr>
          <a:xfrm>
            <a:off x="5985690" y="2330112"/>
            <a:ext cx="5368110" cy="2903351"/>
          </a:xfrm>
          <a:prstGeom prst="rect">
            <a:avLst/>
          </a:prstGeom>
        </p:spPr>
      </p:pic>
    </p:spTree>
    <p:extLst>
      <p:ext uri="{BB962C8B-B14F-4D97-AF65-F5344CB8AC3E}">
        <p14:creationId xmlns:p14="http://schemas.microsoft.com/office/powerpoint/2010/main" val="1066895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 Calculator – Tutorial </a:t>
            </a:r>
            <a:endParaRPr lang="en-US" dirty="0"/>
          </a:p>
        </p:txBody>
      </p:sp>
      <p:pic>
        <p:nvPicPr>
          <p:cNvPr id="4" name="Content Placeholder 3"/>
          <p:cNvPicPr>
            <a:picLocks noGrp="1" noChangeAspect="1"/>
          </p:cNvPicPr>
          <p:nvPr>
            <p:ph idx="1"/>
          </p:nvPr>
        </p:nvPicPr>
        <p:blipFill>
          <a:blip r:embed="rId2"/>
          <a:stretch>
            <a:fillRect/>
          </a:stretch>
        </p:blipFill>
        <p:spPr>
          <a:xfrm>
            <a:off x="2317891" y="2249488"/>
            <a:ext cx="7553043" cy="3541712"/>
          </a:xfrm>
          <a:prstGeom prst="rect">
            <a:avLst/>
          </a:prstGeom>
        </p:spPr>
      </p:pic>
    </p:spTree>
    <p:extLst>
      <p:ext uri="{BB962C8B-B14F-4D97-AF65-F5344CB8AC3E}">
        <p14:creationId xmlns:p14="http://schemas.microsoft.com/office/powerpoint/2010/main" val="3159036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6" name="Content Placeholder 5"/>
          <p:cNvPicPr>
            <a:picLocks noGrp="1" noChangeAspect="1"/>
          </p:cNvPicPr>
          <p:nvPr>
            <p:ph idx="1"/>
          </p:nvPr>
        </p:nvPicPr>
        <p:blipFill>
          <a:blip r:embed="rId2"/>
          <a:stretch>
            <a:fillRect/>
          </a:stretch>
        </p:blipFill>
        <p:spPr>
          <a:xfrm>
            <a:off x="3146425" y="2496344"/>
            <a:ext cx="5895975" cy="3048000"/>
          </a:xfrm>
          <a:prstGeom prst="rect">
            <a:avLst/>
          </a:prstGeom>
        </p:spPr>
      </p:pic>
    </p:spTree>
    <p:extLst>
      <p:ext uri="{BB962C8B-B14F-4D97-AF65-F5344CB8AC3E}">
        <p14:creationId xmlns:p14="http://schemas.microsoft.com/office/powerpoint/2010/main" val="3354164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 Calculator - Code Blocks </a:t>
            </a:r>
            <a:endParaRPr lang="en-US" dirty="0"/>
          </a:p>
        </p:txBody>
      </p:sp>
      <p:pic>
        <p:nvPicPr>
          <p:cNvPr id="4" name="Content Placeholder 3"/>
          <p:cNvPicPr>
            <a:picLocks noGrp="1" noChangeAspect="1"/>
          </p:cNvPicPr>
          <p:nvPr>
            <p:ph idx="1"/>
          </p:nvPr>
        </p:nvPicPr>
        <p:blipFill>
          <a:blip r:embed="rId2"/>
          <a:stretch>
            <a:fillRect/>
          </a:stretch>
        </p:blipFill>
        <p:spPr>
          <a:xfrm>
            <a:off x="3165475" y="2505869"/>
            <a:ext cx="5857875" cy="3028950"/>
          </a:xfrm>
          <a:prstGeom prst="rect">
            <a:avLst/>
          </a:prstGeom>
        </p:spPr>
      </p:pic>
    </p:spTree>
    <p:extLst>
      <p:ext uri="{BB962C8B-B14F-4D97-AF65-F5344CB8AC3E}">
        <p14:creationId xmlns:p14="http://schemas.microsoft.com/office/powerpoint/2010/main" val="1852460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Rectangle 1"/>
          <p:cNvSpPr>
            <a:spLocks noGrp="1" noChangeArrowheads="1"/>
          </p:cNvSpPr>
          <p:nvPr>
            <p:ph idx="1"/>
          </p:nvPr>
        </p:nvSpPr>
        <p:spPr bwMode="auto">
          <a:xfrm>
            <a:off x="963706" y="1690688"/>
            <a:ext cx="9927398"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333333"/>
                </a:solidFill>
                <a:effectLst/>
                <a:latin typeface="Helvetica Neue"/>
              </a:rPr>
              <a:t>The </a:t>
            </a:r>
            <a:r>
              <a:rPr kumimoji="0" lang="en-US" altLang="en-US" sz="2400" b="0" i="0" u="none" strike="noStrike" cap="none" normalizeH="0" baseline="0" dirty="0" smtClean="0">
                <a:ln>
                  <a:noFill/>
                </a:ln>
                <a:solidFill>
                  <a:srgbClr val="468173"/>
                </a:solidFill>
                <a:effectLst/>
                <a:latin typeface="Courier"/>
              </a:rPr>
              <a:t>format as decimal</a:t>
            </a:r>
            <a:r>
              <a:rPr kumimoji="0" lang="en-US" altLang="en-US" sz="2400" b="0" i="0" u="none" strike="noStrike" cap="none" normalizeH="0" baseline="0" dirty="0" smtClean="0">
                <a:ln>
                  <a:noFill/>
                </a:ln>
                <a:solidFill>
                  <a:srgbClr val="333333"/>
                </a:solidFill>
                <a:effectLst/>
                <a:latin typeface="Helvetica Neue"/>
              </a:rPr>
              <a:t> block is a special type of method known as 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333333"/>
                </a:solidFill>
                <a:effectLst/>
                <a:latin typeface="Helvetica Neue"/>
              </a:rPr>
              <a:t> </a:t>
            </a:r>
            <a:r>
              <a:rPr kumimoji="0" lang="en-US" altLang="en-US" sz="2400" b="1" i="0" u="none" strike="noStrike" cap="none" normalizeH="0" baseline="0" dirty="0" smtClean="0">
                <a:ln>
                  <a:noFill/>
                </a:ln>
                <a:solidFill>
                  <a:srgbClr val="333333"/>
                </a:solidFill>
                <a:effectLst/>
                <a:latin typeface="Helvetica Neue"/>
              </a:rPr>
              <a:t>function</a:t>
            </a:r>
            <a:r>
              <a:rPr kumimoji="0" lang="en-US" altLang="en-US" sz="2400" b="0" i="0" u="none" strike="noStrike" cap="none" normalizeH="0" baseline="0" dirty="0" smtClean="0">
                <a:ln>
                  <a:noFill/>
                </a:ln>
                <a:solidFill>
                  <a:srgbClr val="333333"/>
                </a:solidFill>
                <a:effectLst/>
                <a:latin typeface="Helvetica Neue"/>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333333"/>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333333"/>
                </a:solidFill>
                <a:effectLst/>
                <a:latin typeface="Helvetica Neue"/>
              </a:rPr>
              <a:t>A </a:t>
            </a:r>
            <a:r>
              <a:rPr kumimoji="0" lang="en-US" altLang="en-US" sz="2400" b="1" i="1" u="none" strike="noStrike" cap="none" normalizeH="0" baseline="0" dirty="0" smtClean="0">
                <a:ln>
                  <a:noFill/>
                </a:ln>
                <a:solidFill>
                  <a:srgbClr val="333333"/>
                </a:solidFill>
                <a:effectLst/>
                <a:latin typeface="Helvetica Neue"/>
              </a:rPr>
              <a:t>function</a:t>
            </a:r>
            <a:r>
              <a:rPr kumimoji="0" lang="en-US" altLang="en-US" sz="2400" b="0" i="0" u="none" strike="noStrike" cap="none" normalizeH="0" baseline="0" dirty="0" smtClean="0">
                <a:ln>
                  <a:noFill/>
                </a:ln>
                <a:solidFill>
                  <a:srgbClr val="333333"/>
                </a:solidFill>
                <a:effectLst/>
                <a:latin typeface="Helvetica Neue"/>
              </a:rPr>
              <a:t> is a method that performs an operation and then gives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333333"/>
                </a:solidFill>
                <a:effectLst/>
                <a:latin typeface="Helvetica Neue"/>
              </a:rPr>
              <a:t> you a value.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333333"/>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333333"/>
                </a:solidFill>
                <a:effectLst/>
                <a:latin typeface="Helvetica Neue"/>
              </a:rPr>
              <a:t>We say that a function </a:t>
            </a:r>
            <a:r>
              <a:rPr kumimoji="0" lang="en-US" altLang="en-US" sz="2400" b="0" i="1" u="none" strike="noStrike" cap="none" normalizeH="0" baseline="0" dirty="0" smtClean="0">
                <a:ln>
                  <a:noFill/>
                </a:ln>
                <a:solidFill>
                  <a:srgbClr val="333333"/>
                </a:solidFill>
                <a:effectLst/>
                <a:latin typeface="Helvetica Neue"/>
              </a:rPr>
              <a:t>returns</a:t>
            </a:r>
            <a:r>
              <a:rPr kumimoji="0" lang="en-US" altLang="en-US" sz="2400" b="0" i="0" u="none" strike="noStrike" cap="none" normalizeH="0" baseline="0" dirty="0" smtClean="0">
                <a:ln>
                  <a:noFill/>
                </a:ln>
                <a:solidFill>
                  <a:srgbClr val="333333"/>
                </a:solidFill>
                <a:effectLst/>
                <a:latin typeface="Helvetica Neue"/>
              </a:rPr>
              <a:t> a value. </a:t>
            </a:r>
            <a:endParaRPr lang="en-US" altLang="en-US" sz="1200" dirty="0">
              <a:latin typeface="Arial" panose="020B0604020202020204" pitchFamily="34" charset="0"/>
            </a:endParaRPr>
          </a:p>
        </p:txBody>
      </p:sp>
      <p:sp>
        <p:nvSpPr>
          <p:cNvPr id="8" name="Rectangle 7"/>
          <p:cNvSpPr/>
          <p:nvPr/>
        </p:nvSpPr>
        <p:spPr>
          <a:xfrm>
            <a:off x="838200" y="4632078"/>
            <a:ext cx="9927398" cy="1938992"/>
          </a:xfrm>
          <a:prstGeom prst="rect">
            <a:avLst/>
          </a:prstGeom>
        </p:spPr>
        <p:txBody>
          <a:bodyPr wrap="square">
            <a:spAutoFit/>
          </a:bodyPr>
          <a:lstStyle/>
          <a:p>
            <a:r>
              <a:rPr lang="en-US" sz="2400" dirty="0" smtClean="0"/>
              <a:t>When you execute a function (or any type of method), we say that we are </a:t>
            </a:r>
            <a:r>
              <a:rPr lang="en-US" sz="2400" b="1" dirty="0" smtClean="0"/>
              <a:t>calling</a:t>
            </a:r>
            <a:r>
              <a:rPr lang="en-US" sz="2400" dirty="0" smtClean="0"/>
              <a:t> it. </a:t>
            </a:r>
          </a:p>
          <a:p>
            <a:endParaRPr lang="en-US" sz="2400" dirty="0" smtClean="0"/>
          </a:p>
          <a:p>
            <a:r>
              <a:rPr lang="en-US" sz="2400" dirty="0" smtClean="0"/>
              <a:t>So when you use the format as decimal block, you can say that you are calling </a:t>
            </a:r>
          </a:p>
          <a:p>
            <a:r>
              <a:rPr lang="en-US" sz="2400" dirty="0" smtClean="0"/>
              <a:t>the format as decimal function.</a:t>
            </a:r>
            <a:endParaRPr lang="en-US" sz="2400" dirty="0"/>
          </a:p>
        </p:txBody>
      </p:sp>
    </p:spTree>
    <p:extLst>
      <p:ext uri="{BB962C8B-B14F-4D97-AF65-F5344CB8AC3E}">
        <p14:creationId xmlns:p14="http://schemas.microsoft.com/office/powerpoint/2010/main" val="20685111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Always use small or easy to calculate numbers when testing to see if your app is working.</a:t>
            </a:r>
          </a:p>
          <a:p>
            <a:endParaRPr lang="en-US" dirty="0"/>
          </a:p>
          <a:p>
            <a:pPr marL="0" indent="0">
              <a:buNone/>
            </a:pPr>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5048249" y="2590800"/>
            <a:ext cx="4257115" cy="3405692"/>
          </a:xfrm>
          <a:prstGeom prst="rect">
            <a:avLst/>
          </a:prstGeom>
        </p:spPr>
      </p:pic>
    </p:spTree>
    <p:extLst>
      <p:ext uri="{BB962C8B-B14F-4D97-AF65-F5344CB8AC3E}">
        <p14:creationId xmlns:p14="http://schemas.microsoft.com/office/powerpoint/2010/main" val="1143097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a:t>
            </a:r>
            <a:endParaRPr lang="en-US" dirty="0"/>
          </a:p>
        </p:txBody>
      </p:sp>
      <p:pic>
        <p:nvPicPr>
          <p:cNvPr id="4" name="Content Placeholder 3"/>
          <p:cNvPicPr>
            <a:picLocks noGrp="1" noChangeAspect="1"/>
          </p:cNvPicPr>
          <p:nvPr>
            <p:ph idx="1"/>
          </p:nvPr>
        </p:nvPicPr>
        <p:blipFill>
          <a:blip r:embed="rId2"/>
          <a:stretch>
            <a:fillRect/>
          </a:stretch>
        </p:blipFill>
        <p:spPr>
          <a:xfrm>
            <a:off x="2644478" y="2344904"/>
            <a:ext cx="7024730" cy="4199020"/>
          </a:xfrm>
          <a:prstGeom prst="rect">
            <a:avLst/>
          </a:prstGeom>
        </p:spPr>
      </p:pic>
    </p:spTree>
    <p:extLst>
      <p:ext uri="{BB962C8B-B14F-4D97-AF65-F5344CB8AC3E}">
        <p14:creationId xmlns:p14="http://schemas.microsoft.com/office/powerpoint/2010/main" val="233884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p:txBody>
          <a:bodyPr>
            <a:normAutofit lnSpcReduction="10000"/>
          </a:bodyPr>
          <a:lstStyle/>
          <a:p>
            <a:r>
              <a:rPr lang="en-US" dirty="0"/>
              <a:t>A variable is a name that represents a value stored in the computer’s memory</a:t>
            </a:r>
            <a:r>
              <a:rPr lang="en-US" dirty="0" smtClean="0"/>
              <a:t>.</a:t>
            </a:r>
          </a:p>
          <a:p>
            <a:r>
              <a:rPr lang="en-US" dirty="0" smtClean="0"/>
              <a:t>App Inventor allows you to create two types of variables: local and global.</a:t>
            </a:r>
          </a:p>
          <a:p>
            <a:r>
              <a:rPr lang="en-US" dirty="0" smtClean="0"/>
              <a:t>A </a:t>
            </a:r>
            <a:r>
              <a:rPr lang="en-US" b="1" dirty="0" smtClean="0"/>
              <a:t>local </a:t>
            </a:r>
            <a:r>
              <a:rPr lang="en-US" dirty="0" smtClean="0"/>
              <a:t>variable is created inside a method or function, and it can be accessed only by blocks that are also in that method or function.</a:t>
            </a:r>
          </a:p>
          <a:p>
            <a:r>
              <a:rPr lang="en-US" dirty="0" smtClean="0"/>
              <a:t>A </a:t>
            </a:r>
            <a:r>
              <a:rPr lang="en-US" b="1" dirty="0" smtClean="0"/>
              <a:t>global</a:t>
            </a:r>
            <a:r>
              <a:rPr lang="en-US" dirty="0" smtClean="0"/>
              <a:t> variable is created outside of all the methods and functions in the workspace, and it can be accessed by any blocks in the workspace, regardless of which method or function they belong to.</a:t>
            </a:r>
            <a:endParaRPr lang="en-US" dirty="0"/>
          </a:p>
        </p:txBody>
      </p:sp>
    </p:spTree>
    <p:extLst>
      <p:ext uri="{BB962C8B-B14F-4D97-AF65-F5344CB8AC3E}">
        <p14:creationId xmlns:p14="http://schemas.microsoft.com/office/powerpoint/2010/main" val="344816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Types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number blocks</a:t>
            </a:r>
          </a:p>
          <a:p>
            <a:endParaRPr lang="en-US" dirty="0" smtClean="0"/>
          </a:p>
          <a:p>
            <a:r>
              <a:rPr lang="en-US" dirty="0" smtClean="0"/>
              <a:t>text string blocks</a:t>
            </a:r>
          </a:p>
          <a:p>
            <a:endParaRPr lang="en-US" dirty="0" smtClean="0"/>
          </a:p>
          <a:p>
            <a:r>
              <a:rPr lang="en-US" dirty="0" smtClean="0"/>
              <a:t>Boolean blocks (true or false)</a:t>
            </a:r>
          </a:p>
          <a:p>
            <a:endParaRPr lang="en-US" dirty="0" smtClean="0"/>
          </a:p>
          <a:p>
            <a:r>
              <a:rPr lang="en-US" dirty="0" smtClean="0"/>
              <a:t>List blocks (discussed in Chapter 7)</a:t>
            </a:r>
          </a:p>
          <a:p>
            <a:endParaRPr lang="en-US" dirty="0" smtClean="0"/>
          </a:p>
          <a:p>
            <a:r>
              <a:rPr lang="en-US" dirty="0" smtClean="0"/>
              <a:t>Color blocks</a:t>
            </a:r>
            <a:endParaRPr lang="en-US" dirty="0"/>
          </a:p>
        </p:txBody>
      </p:sp>
    </p:spTree>
    <p:extLst>
      <p:ext uri="{BB962C8B-B14F-4D97-AF65-F5344CB8AC3E}">
        <p14:creationId xmlns:p14="http://schemas.microsoft.com/office/powerpoint/2010/main" val="6320439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Variables</a:t>
            </a:r>
            <a:endParaRPr lang="en-US" dirty="0"/>
          </a:p>
        </p:txBody>
      </p:sp>
      <p:sp>
        <p:nvSpPr>
          <p:cNvPr id="3" name="Content Placeholder 2"/>
          <p:cNvSpPr>
            <a:spLocks noGrp="1"/>
          </p:cNvSpPr>
          <p:nvPr>
            <p:ph idx="1"/>
          </p:nvPr>
        </p:nvSpPr>
        <p:spPr/>
        <p:txBody>
          <a:bodyPr/>
          <a:lstStyle/>
          <a:p>
            <a:r>
              <a:rPr lang="en-US" dirty="0" smtClean="0"/>
              <a:t>To create a local variable in App Inventor, you must initialize it. This simply means that you are storing a starting value in the variable.</a:t>
            </a:r>
          </a:p>
          <a:p>
            <a:r>
              <a:rPr lang="en-US" dirty="0"/>
              <a:t>When you create a variable, you must also set the variable’s starting value. When we set a variable to a value, we say that we are </a:t>
            </a:r>
            <a:r>
              <a:rPr lang="en-US" i="1" dirty="0"/>
              <a:t>assigning</a:t>
            </a:r>
            <a:r>
              <a:rPr lang="en-US" dirty="0"/>
              <a:t> a value to the variable.</a:t>
            </a:r>
            <a:endParaRPr lang="en-US" dirty="0" smtClean="0"/>
          </a:p>
          <a:p>
            <a:pPr marL="0" indent="0">
              <a:buNone/>
            </a:pPr>
            <a:endParaRPr lang="en-US" dirty="0"/>
          </a:p>
        </p:txBody>
      </p:sp>
      <p:pic>
        <p:nvPicPr>
          <p:cNvPr id="5" name="Picture 4"/>
          <p:cNvPicPr>
            <a:picLocks noChangeAspect="1"/>
          </p:cNvPicPr>
          <p:nvPr/>
        </p:nvPicPr>
        <p:blipFill>
          <a:blip r:embed="rId2"/>
          <a:stretch>
            <a:fillRect/>
          </a:stretch>
        </p:blipFill>
        <p:spPr>
          <a:xfrm>
            <a:off x="3621741" y="4315874"/>
            <a:ext cx="5387087" cy="2390520"/>
          </a:xfrm>
          <a:prstGeom prst="rect">
            <a:avLst/>
          </a:prstGeom>
        </p:spPr>
      </p:pic>
    </p:spTree>
    <p:extLst>
      <p:ext uri="{BB962C8B-B14F-4D97-AF65-F5344CB8AC3E}">
        <p14:creationId xmlns:p14="http://schemas.microsoft.com/office/powerpoint/2010/main" val="2423473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Variables</a:t>
            </a:r>
            <a:endParaRPr lang="en-US" dirty="0"/>
          </a:p>
        </p:txBody>
      </p:sp>
      <p:pic>
        <p:nvPicPr>
          <p:cNvPr id="4" name="Content Placeholder 3"/>
          <p:cNvPicPr>
            <a:picLocks noGrp="1" noChangeAspect="1"/>
          </p:cNvPicPr>
          <p:nvPr>
            <p:ph idx="1"/>
          </p:nvPr>
        </p:nvPicPr>
        <p:blipFill>
          <a:blip r:embed="rId2"/>
          <a:stretch>
            <a:fillRect/>
          </a:stretch>
        </p:blipFill>
        <p:spPr>
          <a:xfrm>
            <a:off x="3826310" y="2249488"/>
            <a:ext cx="4536205" cy="3541712"/>
          </a:xfrm>
          <a:prstGeom prst="rect">
            <a:avLst/>
          </a:prstGeom>
        </p:spPr>
      </p:pic>
    </p:spTree>
    <p:extLst>
      <p:ext uri="{BB962C8B-B14F-4D97-AF65-F5344CB8AC3E}">
        <p14:creationId xmlns:p14="http://schemas.microsoft.com/office/powerpoint/2010/main" val="18286129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Local Variables</a:t>
            </a:r>
            <a:endParaRPr lang="en-US" dirty="0"/>
          </a:p>
        </p:txBody>
      </p:sp>
      <p:pic>
        <p:nvPicPr>
          <p:cNvPr id="4" name="Content Placeholder 3"/>
          <p:cNvPicPr>
            <a:picLocks noGrp="1" noChangeAspect="1"/>
          </p:cNvPicPr>
          <p:nvPr>
            <p:ph idx="1"/>
          </p:nvPr>
        </p:nvPicPr>
        <p:blipFill>
          <a:blip r:embed="rId2"/>
          <a:stretch>
            <a:fillRect/>
          </a:stretch>
        </p:blipFill>
        <p:spPr>
          <a:xfrm>
            <a:off x="3822962" y="2249488"/>
            <a:ext cx="4542902" cy="3541712"/>
          </a:xfrm>
          <a:prstGeom prst="rect">
            <a:avLst/>
          </a:prstGeom>
        </p:spPr>
      </p:pic>
    </p:spTree>
    <p:extLst>
      <p:ext uri="{BB962C8B-B14F-4D97-AF65-F5344CB8AC3E}">
        <p14:creationId xmlns:p14="http://schemas.microsoft.com/office/powerpoint/2010/main" val="2396573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Scope</a:t>
            </a:r>
            <a:endParaRPr lang="en-US" dirty="0"/>
          </a:p>
        </p:txBody>
      </p:sp>
      <p:pic>
        <p:nvPicPr>
          <p:cNvPr id="4" name="Content Placeholder 3"/>
          <p:cNvPicPr>
            <a:picLocks noGrp="1" noChangeAspect="1"/>
          </p:cNvPicPr>
          <p:nvPr>
            <p:ph idx="1"/>
          </p:nvPr>
        </p:nvPicPr>
        <p:blipFill>
          <a:blip r:embed="rId2"/>
          <a:stretch>
            <a:fillRect/>
          </a:stretch>
        </p:blipFill>
        <p:spPr>
          <a:xfrm>
            <a:off x="1474788" y="3153569"/>
            <a:ext cx="9239250" cy="1733550"/>
          </a:xfrm>
          <a:prstGeom prst="rect">
            <a:avLst/>
          </a:prstGeom>
        </p:spPr>
      </p:pic>
    </p:spTree>
    <p:extLst>
      <p:ext uri="{BB962C8B-B14F-4D97-AF65-F5344CB8AC3E}">
        <p14:creationId xmlns:p14="http://schemas.microsoft.com/office/powerpoint/2010/main" val="25687914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Block</a:t>
            </a:r>
            <a:endParaRPr lang="en-US" dirty="0"/>
          </a:p>
        </p:txBody>
      </p:sp>
      <p:pic>
        <p:nvPicPr>
          <p:cNvPr id="4" name="Content Placeholder 3"/>
          <p:cNvPicPr>
            <a:picLocks noGrp="1" noChangeAspect="1"/>
          </p:cNvPicPr>
          <p:nvPr>
            <p:ph idx="1"/>
          </p:nvPr>
        </p:nvPicPr>
        <p:blipFill>
          <a:blip r:embed="rId2"/>
          <a:stretch>
            <a:fillRect/>
          </a:stretch>
        </p:blipFill>
        <p:spPr>
          <a:xfrm>
            <a:off x="2455863" y="2667794"/>
            <a:ext cx="7277100" cy="2705100"/>
          </a:xfrm>
          <a:prstGeom prst="rect">
            <a:avLst/>
          </a:prstGeom>
        </p:spPr>
      </p:pic>
    </p:spTree>
    <p:extLst>
      <p:ext uri="{BB962C8B-B14F-4D97-AF65-F5344CB8AC3E}">
        <p14:creationId xmlns:p14="http://schemas.microsoft.com/office/powerpoint/2010/main" val="5163072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Block</a:t>
            </a:r>
            <a:endParaRPr lang="en-US" dirty="0"/>
          </a:p>
        </p:txBody>
      </p:sp>
      <p:pic>
        <p:nvPicPr>
          <p:cNvPr id="4" name="Content Placeholder 3"/>
          <p:cNvPicPr>
            <a:picLocks noGrp="1" noChangeAspect="1"/>
          </p:cNvPicPr>
          <p:nvPr>
            <p:ph idx="1"/>
          </p:nvPr>
        </p:nvPicPr>
        <p:blipFill>
          <a:blip r:embed="rId2"/>
          <a:stretch>
            <a:fillRect/>
          </a:stretch>
        </p:blipFill>
        <p:spPr>
          <a:xfrm>
            <a:off x="3532188" y="3020219"/>
            <a:ext cx="5124450" cy="2000250"/>
          </a:xfrm>
          <a:prstGeom prst="rect">
            <a:avLst/>
          </a:prstGeom>
        </p:spPr>
      </p:pic>
    </p:spTree>
    <p:extLst>
      <p:ext uri="{BB962C8B-B14F-4D97-AF65-F5344CB8AC3E}">
        <p14:creationId xmlns:p14="http://schemas.microsoft.com/office/powerpoint/2010/main" val="1065010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Access to get and set blocks</a:t>
            </a:r>
            <a:endParaRPr lang="en-US" dirty="0"/>
          </a:p>
        </p:txBody>
      </p:sp>
      <p:pic>
        <p:nvPicPr>
          <p:cNvPr id="4" name="Content Placeholder 3"/>
          <p:cNvPicPr>
            <a:picLocks noGrp="1" noChangeAspect="1"/>
          </p:cNvPicPr>
          <p:nvPr>
            <p:ph idx="1"/>
          </p:nvPr>
        </p:nvPicPr>
        <p:blipFill>
          <a:blip r:embed="rId2"/>
          <a:stretch>
            <a:fillRect/>
          </a:stretch>
        </p:blipFill>
        <p:spPr>
          <a:xfrm>
            <a:off x="2303406" y="2249488"/>
            <a:ext cx="7582014" cy="3541712"/>
          </a:xfrm>
          <a:prstGeom prst="rect">
            <a:avLst/>
          </a:prstGeom>
        </p:spPr>
      </p:pic>
    </p:spTree>
    <p:extLst>
      <p:ext uri="{BB962C8B-B14F-4D97-AF65-F5344CB8AC3E}">
        <p14:creationId xmlns:p14="http://schemas.microsoft.com/office/powerpoint/2010/main" val="1191741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happening here?</a:t>
            </a:r>
            <a:endParaRPr lang="en-US" dirty="0"/>
          </a:p>
        </p:txBody>
      </p:sp>
      <p:pic>
        <p:nvPicPr>
          <p:cNvPr id="4" name="Content Placeholder 3"/>
          <p:cNvPicPr>
            <a:picLocks noGrp="1" noChangeAspect="1"/>
          </p:cNvPicPr>
          <p:nvPr>
            <p:ph idx="1"/>
          </p:nvPr>
        </p:nvPicPr>
        <p:blipFill>
          <a:blip r:embed="rId2"/>
          <a:stretch>
            <a:fillRect/>
          </a:stretch>
        </p:blipFill>
        <p:spPr>
          <a:xfrm>
            <a:off x="2008188" y="2820194"/>
            <a:ext cx="8172450" cy="2400300"/>
          </a:xfrm>
          <a:prstGeom prst="rect">
            <a:avLst/>
          </a:prstGeom>
        </p:spPr>
      </p:pic>
    </p:spTree>
    <p:extLst>
      <p:ext uri="{BB962C8B-B14F-4D97-AF65-F5344CB8AC3E}">
        <p14:creationId xmlns:p14="http://schemas.microsoft.com/office/powerpoint/2010/main" val="2753813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Typing text</a:t>
            </a:r>
            <a:endParaRPr lang="en-US" dirty="0"/>
          </a:p>
        </p:txBody>
      </p:sp>
      <p:pic>
        <p:nvPicPr>
          <p:cNvPr id="4" name="Content Placeholder 3"/>
          <p:cNvPicPr>
            <a:picLocks noGrp="1" noChangeAspect="1"/>
          </p:cNvPicPr>
          <p:nvPr>
            <p:ph idx="1"/>
          </p:nvPr>
        </p:nvPicPr>
        <p:blipFill>
          <a:blip r:embed="rId2"/>
          <a:stretch>
            <a:fillRect/>
          </a:stretch>
        </p:blipFill>
        <p:spPr>
          <a:xfrm>
            <a:off x="2284413" y="2553494"/>
            <a:ext cx="7620000" cy="2933700"/>
          </a:xfrm>
          <a:prstGeom prst="rect">
            <a:avLst/>
          </a:prstGeom>
        </p:spPr>
      </p:pic>
    </p:spTree>
    <p:extLst>
      <p:ext uri="{BB962C8B-B14F-4D97-AF65-F5344CB8AC3E}">
        <p14:creationId xmlns:p14="http://schemas.microsoft.com/office/powerpoint/2010/main" val="295262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happening here?</a:t>
            </a:r>
            <a:endParaRPr lang="en-US" dirty="0"/>
          </a:p>
        </p:txBody>
      </p:sp>
      <p:pic>
        <p:nvPicPr>
          <p:cNvPr id="4" name="Content Placeholder 3"/>
          <p:cNvPicPr>
            <a:picLocks noGrp="1" noChangeAspect="1"/>
          </p:cNvPicPr>
          <p:nvPr>
            <p:ph idx="1"/>
          </p:nvPr>
        </p:nvPicPr>
        <p:blipFill>
          <a:blip r:embed="rId2"/>
          <a:stretch>
            <a:fillRect/>
          </a:stretch>
        </p:blipFill>
        <p:spPr>
          <a:xfrm>
            <a:off x="2656315" y="2249488"/>
            <a:ext cx="6876196" cy="3541712"/>
          </a:xfrm>
          <a:prstGeom prst="rect">
            <a:avLst/>
          </a:prstGeom>
        </p:spPr>
      </p:pic>
    </p:spTree>
    <p:extLst>
      <p:ext uri="{BB962C8B-B14F-4D97-AF65-F5344CB8AC3E}">
        <p14:creationId xmlns:p14="http://schemas.microsoft.com/office/powerpoint/2010/main" val="11699817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Variables</a:t>
            </a:r>
            <a:endParaRPr lang="en-US" dirty="0"/>
          </a:p>
        </p:txBody>
      </p:sp>
      <p:sp>
        <p:nvSpPr>
          <p:cNvPr id="3" name="Content Placeholder 2"/>
          <p:cNvSpPr>
            <a:spLocks noGrp="1"/>
          </p:cNvSpPr>
          <p:nvPr>
            <p:ph idx="1"/>
          </p:nvPr>
        </p:nvSpPr>
        <p:spPr/>
        <p:txBody>
          <a:bodyPr/>
          <a:lstStyle/>
          <a:p>
            <a:r>
              <a:rPr lang="en-US" dirty="0" smtClean="0"/>
              <a:t>A global variable is created outside of all methods and functions. The scope of a global variable is the entire workspace, so it is accessible to all of the code in the workspace. </a:t>
            </a:r>
            <a:endParaRPr lang="en-US" dirty="0"/>
          </a:p>
        </p:txBody>
      </p:sp>
    </p:spTree>
    <p:extLst>
      <p:ext uri="{BB962C8B-B14F-4D97-AF65-F5344CB8AC3E}">
        <p14:creationId xmlns:p14="http://schemas.microsoft.com/office/powerpoint/2010/main" val="30057954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Variable Block</a:t>
            </a:r>
            <a:endParaRPr lang="en-US" dirty="0"/>
          </a:p>
        </p:txBody>
      </p:sp>
      <p:pic>
        <p:nvPicPr>
          <p:cNvPr id="4" name="Content Placeholder 3"/>
          <p:cNvPicPr>
            <a:picLocks noGrp="1" noChangeAspect="1"/>
          </p:cNvPicPr>
          <p:nvPr>
            <p:ph idx="1"/>
          </p:nvPr>
        </p:nvPicPr>
        <p:blipFill>
          <a:blip r:embed="rId2"/>
          <a:stretch>
            <a:fillRect/>
          </a:stretch>
        </p:blipFill>
        <p:spPr>
          <a:xfrm>
            <a:off x="3640661" y="2249488"/>
            <a:ext cx="4907504" cy="3541712"/>
          </a:xfrm>
          <a:prstGeom prst="rect">
            <a:avLst/>
          </a:prstGeom>
        </p:spPr>
      </p:pic>
    </p:spTree>
    <p:extLst>
      <p:ext uri="{BB962C8B-B14F-4D97-AF65-F5344CB8AC3E}">
        <p14:creationId xmlns:p14="http://schemas.microsoft.com/office/powerpoint/2010/main" val="20774948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Examples</a:t>
            </a:r>
            <a:endParaRPr lang="en-US" dirty="0"/>
          </a:p>
        </p:txBody>
      </p:sp>
      <p:pic>
        <p:nvPicPr>
          <p:cNvPr id="4" name="Content Placeholder 3"/>
          <p:cNvPicPr>
            <a:picLocks noGrp="1" noChangeAspect="1"/>
          </p:cNvPicPr>
          <p:nvPr>
            <p:ph idx="1"/>
          </p:nvPr>
        </p:nvPicPr>
        <p:blipFill>
          <a:blip r:embed="rId2"/>
          <a:stretch>
            <a:fillRect/>
          </a:stretch>
        </p:blipFill>
        <p:spPr>
          <a:xfrm>
            <a:off x="1993900" y="2424906"/>
            <a:ext cx="8201025" cy="3190875"/>
          </a:xfrm>
          <a:prstGeom prst="rect">
            <a:avLst/>
          </a:prstGeom>
        </p:spPr>
      </p:pic>
    </p:spTree>
    <p:extLst>
      <p:ext uri="{BB962C8B-B14F-4D97-AF65-F5344CB8AC3E}">
        <p14:creationId xmlns:p14="http://schemas.microsoft.com/office/powerpoint/2010/main" val="5861224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Global Variables</a:t>
            </a:r>
            <a:endParaRPr lang="en-US" dirty="0"/>
          </a:p>
        </p:txBody>
      </p:sp>
      <p:pic>
        <p:nvPicPr>
          <p:cNvPr id="4" name="Content Placeholder 3"/>
          <p:cNvPicPr>
            <a:picLocks noGrp="1" noChangeAspect="1"/>
          </p:cNvPicPr>
          <p:nvPr>
            <p:ph idx="1"/>
          </p:nvPr>
        </p:nvPicPr>
        <p:blipFill>
          <a:blip r:embed="rId2"/>
          <a:stretch>
            <a:fillRect/>
          </a:stretch>
        </p:blipFill>
        <p:spPr>
          <a:xfrm>
            <a:off x="963706" y="1832834"/>
            <a:ext cx="3590365" cy="862620"/>
          </a:xfrm>
          <a:prstGeom prst="rect">
            <a:avLst/>
          </a:prstGeom>
        </p:spPr>
      </p:pic>
      <p:pic>
        <p:nvPicPr>
          <p:cNvPr id="5" name="Picture 4"/>
          <p:cNvPicPr>
            <a:picLocks noChangeAspect="1"/>
          </p:cNvPicPr>
          <p:nvPr/>
        </p:nvPicPr>
        <p:blipFill>
          <a:blip r:embed="rId3"/>
          <a:stretch>
            <a:fillRect/>
          </a:stretch>
        </p:blipFill>
        <p:spPr>
          <a:xfrm>
            <a:off x="963706" y="2535835"/>
            <a:ext cx="7391400" cy="1982378"/>
          </a:xfrm>
          <a:prstGeom prst="rect">
            <a:avLst/>
          </a:prstGeom>
        </p:spPr>
      </p:pic>
      <p:pic>
        <p:nvPicPr>
          <p:cNvPr id="6" name="Picture 5"/>
          <p:cNvPicPr>
            <a:picLocks noChangeAspect="1"/>
          </p:cNvPicPr>
          <p:nvPr/>
        </p:nvPicPr>
        <p:blipFill>
          <a:blip r:embed="rId4"/>
          <a:stretch>
            <a:fillRect/>
          </a:stretch>
        </p:blipFill>
        <p:spPr>
          <a:xfrm>
            <a:off x="963706" y="4518213"/>
            <a:ext cx="7378513" cy="2009533"/>
          </a:xfrm>
          <a:prstGeom prst="rect">
            <a:avLst/>
          </a:prstGeom>
        </p:spPr>
      </p:pic>
    </p:spTree>
    <p:extLst>
      <p:ext uri="{BB962C8B-B14F-4D97-AF65-F5344CB8AC3E}">
        <p14:creationId xmlns:p14="http://schemas.microsoft.com/office/powerpoint/2010/main" val="37633090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Typeblocking</a:t>
            </a:r>
            <a:endParaRPr lang="en-US" dirty="0"/>
          </a:p>
        </p:txBody>
      </p:sp>
      <p:sp>
        <p:nvSpPr>
          <p:cNvPr id="3" name="Content Placeholder 2"/>
          <p:cNvSpPr>
            <a:spLocks noGrp="1"/>
          </p:cNvSpPr>
          <p:nvPr>
            <p:ph idx="1"/>
          </p:nvPr>
        </p:nvSpPr>
        <p:spPr/>
        <p:txBody>
          <a:bodyPr>
            <a:normAutofit/>
          </a:bodyPr>
          <a:lstStyle/>
          <a:p>
            <a:r>
              <a:rPr lang="en-US" dirty="0" smtClean="0"/>
              <a:t>shortcut method of creating blocks with the keyboard</a:t>
            </a:r>
          </a:p>
          <a:p>
            <a:r>
              <a:rPr lang="en-US" dirty="0" smtClean="0"/>
              <a:t>click anywhere in the workspace and type part of the name of the block that you want to create</a:t>
            </a:r>
          </a:p>
          <a:p>
            <a:endParaRPr lang="en-US" dirty="0"/>
          </a:p>
        </p:txBody>
      </p:sp>
      <p:pic>
        <p:nvPicPr>
          <p:cNvPr id="4" name="Picture 3"/>
          <p:cNvPicPr>
            <a:picLocks noChangeAspect="1"/>
          </p:cNvPicPr>
          <p:nvPr/>
        </p:nvPicPr>
        <p:blipFill>
          <a:blip r:embed="rId2"/>
          <a:stretch>
            <a:fillRect/>
          </a:stretch>
        </p:blipFill>
        <p:spPr>
          <a:xfrm>
            <a:off x="4929808" y="3461164"/>
            <a:ext cx="4518524" cy="3063245"/>
          </a:xfrm>
          <a:prstGeom prst="rect">
            <a:avLst/>
          </a:prstGeom>
        </p:spPr>
      </p:pic>
    </p:spTree>
    <p:extLst>
      <p:ext uri="{BB962C8B-B14F-4D97-AF65-F5344CB8AC3E}">
        <p14:creationId xmlns:p14="http://schemas.microsoft.com/office/powerpoint/2010/main" val="16150762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Numbers and Text</a:t>
            </a:r>
            <a:endParaRPr lang="en-US" dirty="0"/>
          </a:p>
        </p:txBody>
      </p:sp>
      <p:sp>
        <p:nvSpPr>
          <p:cNvPr id="3" name="Content Placeholder 2"/>
          <p:cNvSpPr>
            <a:spLocks noGrp="1"/>
          </p:cNvSpPr>
          <p:nvPr>
            <p:ph idx="1"/>
          </p:nvPr>
        </p:nvSpPr>
        <p:spPr/>
        <p:txBody>
          <a:bodyPr/>
          <a:lstStyle/>
          <a:p>
            <a:r>
              <a:rPr lang="en-US" dirty="0" smtClean="0"/>
              <a:t>You can use </a:t>
            </a:r>
            <a:r>
              <a:rPr lang="en-US" dirty="0" err="1" smtClean="0"/>
              <a:t>typeblocking</a:t>
            </a:r>
            <a:r>
              <a:rPr lang="en-US" dirty="0" smtClean="0"/>
              <a:t> to quickly create number blocks and text string blocks. For example, suppose you want to create a number block with the value 25. Simply click inside the workspace, type 25, and press Enter.</a:t>
            </a:r>
            <a:endParaRPr lang="en-US" dirty="0"/>
          </a:p>
        </p:txBody>
      </p:sp>
    </p:spTree>
    <p:extLst>
      <p:ext uri="{BB962C8B-B14F-4D97-AF65-F5344CB8AC3E}">
        <p14:creationId xmlns:p14="http://schemas.microsoft.com/office/powerpoint/2010/main" val="16029142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4" name="Content Placeholder 3"/>
          <p:cNvPicPr>
            <a:picLocks noGrp="1" noChangeAspect="1"/>
          </p:cNvPicPr>
          <p:nvPr>
            <p:ph idx="1"/>
          </p:nvPr>
        </p:nvPicPr>
        <p:blipFill>
          <a:blip r:embed="rId2"/>
          <a:stretch>
            <a:fillRect/>
          </a:stretch>
        </p:blipFill>
        <p:spPr>
          <a:xfrm>
            <a:off x="1898982" y="4431947"/>
            <a:ext cx="8772525" cy="1514475"/>
          </a:xfrm>
          <a:prstGeom prst="rect">
            <a:avLst/>
          </a:prstGeom>
        </p:spPr>
      </p:pic>
      <p:pic>
        <p:nvPicPr>
          <p:cNvPr id="5" name="Picture 4"/>
          <p:cNvPicPr>
            <a:picLocks noChangeAspect="1"/>
          </p:cNvPicPr>
          <p:nvPr/>
        </p:nvPicPr>
        <p:blipFill>
          <a:blip r:embed="rId3"/>
          <a:stretch>
            <a:fillRect/>
          </a:stretch>
        </p:blipFill>
        <p:spPr>
          <a:xfrm>
            <a:off x="992561" y="1690688"/>
            <a:ext cx="7504826" cy="2103302"/>
          </a:xfrm>
          <a:prstGeom prst="rect">
            <a:avLst/>
          </a:prstGeom>
        </p:spPr>
      </p:pic>
    </p:spTree>
    <p:extLst>
      <p:ext uri="{BB962C8B-B14F-4D97-AF65-F5344CB8AC3E}">
        <p14:creationId xmlns:p14="http://schemas.microsoft.com/office/powerpoint/2010/main" val="34032239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Slider Component</a:t>
            </a:r>
            <a:endParaRPr lang="en-US" dirty="0"/>
          </a:p>
        </p:txBody>
      </p:sp>
      <p:pic>
        <p:nvPicPr>
          <p:cNvPr id="4" name="Content Placeholder 3"/>
          <p:cNvPicPr>
            <a:picLocks noGrp="1" noChangeAspect="1"/>
          </p:cNvPicPr>
          <p:nvPr>
            <p:ph idx="1"/>
          </p:nvPr>
        </p:nvPicPr>
        <p:blipFill>
          <a:blip r:embed="rId2"/>
          <a:stretch>
            <a:fillRect/>
          </a:stretch>
        </p:blipFill>
        <p:spPr>
          <a:xfrm>
            <a:off x="2288375" y="4508448"/>
            <a:ext cx="7612073" cy="1985381"/>
          </a:xfrm>
          <a:prstGeom prst="rect">
            <a:avLst/>
          </a:prstGeom>
        </p:spPr>
      </p:pic>
      <p:pic>
        <p:nvPicPr>
          <p:cNvPr id="5" name="Picture 4"/>
          <p:cNvPicPr>
            <a:picLocks noChangeAspect="1"/>
          </p:cNvPicPr>
          <p:nvPr/>
        </p:nvPicPr>
        <p:blipFill>
          <a:blip r:embed="rId3"/>
          <a:stretch>
            <a:fillRect/>
          </a:stretch>
        </p:blipFill>
        <p:spPr>
          <a:xfrm>
            <a:off x="6926096" y="2242267"/>
            <a:ext cx="2195191" cy="1913127"/>
          </a:xfrm>
          <a:prstGeom prst="rect">
            <a:avLst/>
          </a:prstGeom>
        </p:spPr>
      </p:pic>
      <p:pic>
        <p:nvPicPr>
          <p:cNvPr id="6" name="Picture 5"/>
          <p:cNvPicPr>
            <a:picLocks noChangeAspect="1"/>
          </p:cNvPicPr>
          <p:nvPr/>
        </p:nvPicPr>
        <p:blipFill>
          <a:blip r:embed="rId4"/>
          <a:stretch>
            <a:fillRect/>
          </a:stretch>
        </p:blipFill>
        <p:spPr>
          <a:xfrm>
            <a:off x="2401018" y="2377440"/>
            <a:ext cx="2442969" cy="1574358"/>
          </a:xfrm>
          <a:prstGeom prst="rect">
            <a:avLst/>
          </a:prstGeom>
        </p:spPr>
      </p:pic>
    </p:spTree>
    <p:extLst>
      <p:ext uri="{BB962C8B-B14F-4D97-AF65-F5344CB8AC3E}">
        <p14:creationId xmlns:p14="http://schemas.microsoft.com/office/powerpoint/2010/main" val="31705205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Functions</a:t>
            </a:r>
            <a:endParaRPr lang="en-US" dirty="0"/>
          </a:p>
        </p:txBody>
      </p:sp>
      <p:pic>
        <p:nvPicPr>
          <p:cNvPr id="4" name="Content Placeholder 3"/>
          <p:cNvPicPr>
            <a:picLocks noGrp="1" noChangeAspect="1"/>
          </p:cNvPicPr>
          <p:nvPr>
            <p:ph idx="1"/>
          </p:nvPr>
        </p:nvPicPr>
        <p:blipFill>
          <a:blip r:embed="rId2"/>
          <a:stretch>
            <a:fillRect/>
          </a:stretch>
        </p:blipFill>
        <p:spPr>
          <a:xfrm>
            <a:off x="5613620" y="1109846"/>
            <a:ext cx="5740179" cy="5271593"/>
          </a:xfrm>
          <a:prstGeom prst="rect">
            <a:avLst/>
          </a:prstGeom>
        </p:spPr>
      </p:pic>
    </p:spTree>
    <p:extLst>
      <p:ext uri="{BB962C8B-B14F-4D97-AF65-F5344CB8AC3E}">
        <p14:creationId xmlns:p14="http://schemas.microsoft.com/office/powerpoint/2010/main" val="3039872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Textbox</a:t>
            </a:r>
            <a:endParaRPr lang="en-US" dirty="0"/>
          </a:p>
        </p:txBody>
      </p:sp>
      <p:sp>
        <p:nvSpPr>
          <p:cNvPr id="5" name="Rectangle 2"/>
          <p:cNvSpPr>
            <a:spLocks noGrp="1" noChangeArrowheads="1"/>
          </p:cNvSpPr>
          <p:nvPr>
            <p:ph idx="1"/>
          </p:nvPr>
        </p:nvSpPr>
        <p:spPr bwMode="auto">
          <a:xfrm>
            <a:off x="652848" y="2518556"/>
            <a:ext cx="8095229" cy="32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effectLst/>
                <a:latin typeface="Helvetica Neue"/>
              </a:rPr>
              <a:t>The primary purpose of a </a:t>
            </a:r>
            <a:r>
              <a:rPr kumimoji="0" lang="en-US" altLang="en-US" sz="2000" b="0" i="0" u="none" strike="noStrike" cap="none" normalizeH="0" baseline="0" dirty="0" err="1" smtClean="0">
                <a:ln>
                  <a:noFill/>
                </a:ln>
                <a:effectLst/>
                <a:latin typeface="Helvetica Neue"/>
              </a:rPr>
              <a:t>TextBox</a:t>
            </a:r>
            <a:r>
              <a:rPr kumimoji="0" lang="en-US" altLang="en-US" sz="2000" b="0" i="0" u="none" strike="noStrike" cap="none" normalizeH="0" baseline="0" dirty="0" smtClean="0">
                <a:ln>
                  <a:noFill/>
                </a:ln>
                <a:effectLst/>
                <a:latin typeface="Helvetica Neue"/>
              </a:rPr>
              <a:t> component is to 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effectLst/>
                <a:latin typeface="Helvetica Neue"/>
              </a:rPr>
              <a:t> input from the user. </a:t>
            </a:r>
            <a:r>
              <a:rPr kumimoji="0" lang="en-US" altLang="en-US" sz="2000" b="0" i="0" u="none" strike="noStrike" cap="none" normalizeH="0" baseline="0" dirty="0" err="1" smtClean="0">
                <a:ln>
                  <a:noFill/>
                </a:ln>
                <a:effectLst/>
                <a:latin typeface="Helvetica Neue"/>
              </a:rPr>
              <a:t>TextBox</a:t>
            </a:r>
            <a:r>
              <a:rPr kumimoji="0" lang="en-US" altLang="en-US" sz="2000" b="0" i="0" u="none" strike="noStrike" cap="none" normalizeH="0" baseline="0" dirty="0" smtClean="0">
                <a:ln>
                  <a:noFill/>
                </a:ln>
                <a:effectLst/>
                <a:latin typeface="Helvetica Neue"/>
              </a:rPr>
              <a:t> components can</a:t>
            </a:r>
            <a:r>
              <a:rPr kumimoji="0" lang="en-US" altLang="en-US" sz="2000" b="0" i="0" u="none" strike="noStrike" cap="none" normalizeH="0" dirty="0" smtClean="0">
                <a:ln>
                  <a:noFill/>
                </a:ln>
                <a:effectLst/>
                <a:latin typeface="Helvetica Neue"/>
              </a:rPr>
              <a:t> </a:t>
            </a:r>
            <a:r>
              <a:rPr kumimoji="0" lang="en-US" altLang="en-US" sz="2000" b="0" i="0" u="none" strike="noStrike" cap="none" normalizeH="0" baseline="0" dirty="0" smtClean="0">
                <a:ln>
                  <a:noFill/>
                </a:ln>
                <a:effectLst/>
                <a:latin typeface="Helvetica Neue"/>
              </a:rPr>
              <a:t>also be used to display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effectLst/>
                <a:latin typeface="Helvetica Neue"/>
              </a:rPr>
              <a:t>text, however. For example, in the </a:t>
            </a:r>
            <a:r>
              <a:rPr kumimoji="0" lang="en-US" altLang="en-US" sz="2000" b="0" i="0" u="none" strike="noStrike" cap="none" normalizeH="0" baseline="0" dirty="0" err="1" smtClean="0">
                <a:ln>
                  <a:noFill/>
                </a:ln>
                <a:effectLst/>
                <a:latin typeface="Courier"/>
              </a:rPr>
              <a:t>TextBoxDemo</a:t>
            </a:r>
            <a:r>
              <a:rPr kumimoji="0" lang="en-US" altLang="en-US" sz="2000" b="0" i="0" u="none" strike="noStrike" cap="none" normalizeH="0" baseline="0" dirty="0" smtClean="0">
                <a:ln>
                  <a:noFill/>
                </a:ln>
                <a:effectLst/>
                <a:latin typeface="Helvetica Neue"/>
              </a:rPr>
              <a:t> app previously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effectLst/>
                <a:latin typeface="Helvetica Neue"/>
              </a:rPr>
              <a:t>discussed, we might consider using a </a:t>
            </a:r>
            <a:r>
              <a:rPr kumimoji="0" lang="en-US" altLang="en-US" sz="2000" b="0" i="0" u="none" strike="noStrike" cap="none" normalizeH="0" baseline="0" dirty="0" err="1" smtClean="0">
                <a:ln>
                  <a:noFill/>
                </a:ln>
                <a:effectLst/>
                <a:latin typeface="Helvetica Neue"/>
              </a:rPr>
              <a:t>TextBox</a:t>
            </a:r>
            <a:r>
              <a:rPr kumimoji="0" lang="en-US" altLang="en-US" sz="2000" b="0" i="0" u="none" strike="noStrike" cap="none" normalizeH="0" baseline="0" dirty="0" smtClean="0">
                <a:ln>
                  <a:noFill/>
                </a:ln>
                <a:effectLst/>
                <a:latin typeface="Helvetica Neue"/>
              </a:rPr>
              <a:t> component instead of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effectLst/>
                <a:latin typeface="Helvetica Neue"/>
              </a:rPr>
              <a:t>Label component to display the user’s name when the button is clicked.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333333"/>
              </a:solidFill>
              <a:latin typeface="Helvetica Neue"/>
            </a:endParaRPr>
          </a:p>
          <a:p>
            <a:pPr marL="0" lvl="0" indent="0">
              <a:lnSpc>
                <a:spcPct val="100000"/>
              </a:lnSpc>
              <a:buNone/>
            </a:pPr>
            <a:r>
              <a:rPr lang="en-US" sz="2000" dirty="0"/>
              <a:t>When you are using a </a:t>
            </a:r>
            <a:r>
              <a:rPr lang="en-US" sz="2000" dirty="0" err="1"/>
              <a:t>TextBox</a:t>
            </a:r>
            <a:r>
              <a:rPr lang="en-US" sz="2000" dirty="0"/>
              <a:t> component to </a:t>
            </a:r>
            <a:endParaRPr lang="en-US" sz="2000" dirty="0" smtClean="0"/>
          </a:p>
          <a:p>
            <a:pPr marL="0" lvl="0" indent="0">
              <a:lnSpc>
                <a:spcPct val="100000"/>
              </a:lnSpc>
              <a:buNone/>
            </a:pPr>
            <a:r>
              <a:rPr lang="en-US" sz="2000" dirty="0" smtClean="0"/>
              <a:t>display </a:t>
            </a:r>
            <a:r>
              <a:rPr lang="en-US" sz="2000" dirty="0"/>
              <a:t>text (and not to read input), it is a </a:t>
            </a:r>
            <a:r>
              <a:rPr lang="en-US" sz="2000" dirty="0" smtClean="0"/>
              <a:t>good</a:t>
            </a:r>
          </a:p>
          <a:p>
            <a:pPr marL="0" lvl="0" indent="0">
              <a:lnSpc>
                <a:spcPct val="100000"/>
              </a:lnSpc>
              <a:buNone/>
            </a:pPr>
            <a:r>
              <a:rPr lang="en-US" sz="2000" dirty="0" smtClean="0"/>
              <a:t> </a:t>
            </a:r>
            <a:r>
              <a:rPr lang="en-US" sz="2000" dirty="0"/>
              <a:t>idea to uncheck the component’s Enabled property. </a:t>
            </a:r>
            <a:endParaRPr lang="en-US" sz="2000" dirty="0" smtClean="0"/>
          </a:p>
          <a:p>
            <a:pPr marL="0" lvl="0" indent="0">
              <a:lnSpc>
                <a:spcPct val="100000"/>
              </a:lnSpc>
              <a:buNone/>
            </a:pPr>
            <a:r>
              <a:rPr lang="en-US" sz="2000" dirty="0" smtClean="0"/>
              <a:t>That </a:t>
            </a:r>
            <a:r>
              <a:rPr lang="en-US" sz="2000" dirty="0"/>
              <a:t>prevents the user from selecting it and entering input into it.</a:t>
            </a:r>
            <a:r>
              <a:rPr kumimoji="0" lang="en-US" altLang="en-US" sz="2000" b="0" i="0" u="none" strike="noStrike" cap="none" normalizeH="0" baseline="0" dirty="0" smtClean="0">
                <a:ln>
                  <a:noFill/>
                </a:ln>
                <a:solidFill>
                  <a:srgbClr val="333333"/>
                </a:solidFill>
                <a:effectLst/>
                <a:latin typeface="Helvetica Neue"/>
              </a:rPr>
              <a:t> </a:t>
            </a:r>
            <a:r>
              <a:rPr kumimoji="0" lang="en-US" altLang="en-US" sz="1200" b="0" i="0" u="none" strike="noStrike" cap="none" normalizeH="0" baseline="0" dirty="0" smtClean="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8999838" y="3164410"/>
            <a:ext cx="2895600" cy="2371725"/>
          </a:xfrm>
          <a:prstGeom prst="rect">
            <a:avLst/>
          </a:prstGeom>
        </p:spPr>
      </p:pic>
    </p:spTree>
    <p:extLst>
      <p:ext uri="{BB962C8B-B14F-4D97-AF65-F5344CB8AC3E}">
        <p14:creationId xmlns:p14="http://schemas.microsoft.com/office/powerpoint/2010/main" val="3583816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textbox</a:t>
            </a:r>
            <a:endParaRPr lang="en-US" dirty="0"/>
          </a:p>
        </p:txBody>
      </p:sp>
      <p:sp>
        <p:nvSpPr>
          <p:cNvPr id="3" name="Content Placeholder 2"/>
          <p:cNvSpPr>
            <a:spLocks noGrp="1"/>
          </p:cNvSpPr>
          <p:nvPr>
            <p:ph idx="1"/>
          </p:nvPr>
        </p:nvSpPr>
        <p:spPr>
          <a:xfrm>
            <a:off x="838200" y="2266122"/>
            <a:ext cx="10515600" cy="3923198"/>
          </a:xfrm>
        </p:spPr>
        <p:txBody>
          <a:bodyPr/>
          <a:lstStyle/>
          <a:p>
            <a:r>
              <a:rPr lang="en-US" dirty="0"/>
              <a:t>App Inventor also provides a </a:t>
            </a:r>
            <a:r>
              <a:rPr lang="en-US" dirty="0" err="1"/>
              <a:t>PasswordTextBox</a:t>
            </a:r>
            <a:r>
              <a:rPr lang="en-US" dirty="0"/>
              <a:t> component that works just like a regular </a:t>
            </a:r>
            <a:r>
              <a:rPr lang="en-US" dirty="0" err="1"/>
              <a:t>TextBox</a:t>
            </a:r>
            <a:r>
              <a:rPr lang="en-US" dirty="0"/>
              <a:t>, except the characters typed by the user are not displayed.</a:t>
            </a:r>
          </a:p>
        </p:txBody>
      </p:sp>
      <p:pic>
        <p:nvPicPr>
          <p:cNvPr id="4" name="Picture 3"/>
          <p:cNvPicPr>
            <a:picLocks noChangeAspect="1"/>
          </p:cNvPicPr>
          <p:nvPr/>
        </p:nvPicPr>
        <p:blipFill>
          <a:blip r:embed="rId2"/>
          <a:stretch>
            <a:fillRect/>
          </a:stretch>
        </p:blipFill>
        <p:spPr>
          <a:xfrm>
            <a:off x="4349321" y="3625163"/>
            <a:ext cx="3295650" cy="2400300"/>
          </a:xfrm>
          <a:prstGeom prst="rect">
            <a:avLst/>
          </a:prstGeom>
        </p:spPr>
      </p:pic>
    </p:spTree>
    <p:extLst>
      <p:ext uri="{BB962C8B-B14F-4D97-AF65-F5344CB8AC3E}">
        <p14:creationId xmlns:p14="http://schemas.microsoft.com/office/powerpoint/2010/main" val="40550320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a:t>How do you make sure that the user enters only numbers into a </a:t>
            </a:r>
            <a:r>
              <a:rPr lang="en-US" dirty="0" err="1"/>
              <a:t>TextBox</a:t>
            </a:r>
            <a:r>
              <a:rPr lang="en-US" dirty="0" smtClean="0"/>
              <a:t>?</a:t>
            </a:r>
          </a:p>
          <a:p>
            <a:pPr marL="0" indent="0">
              <a:buNone/>
            </a:pPr>
            <a:endParaRPr lang="en-US" dirty="0"/>
          </a:p>
          <a:p>
            <a:pPr marL="0" indent="0">
              <a:buNone/>
            </a:pPr>
            <a:r>
              <a:rPr lang="en-US" dirty="0" err="1"/>
              <a:t>NumbersOnly</a:t>
            </a:r>
            <a:r>
              <a:rPr lang="en-US" dirty="0"/>
              <a:t> —If this property is checked, the </a:t>
            </a:r>
            <a:r>
              <a:rPr lang="en-US" dirty="0" err="1"/>
              <a:t>TextBox</a:t>
            </a:r>
            <a:r>
              <a:rPr lang="en-US" dirty="0"/>
              <a:t> will only allow numbers to be entered.</a:t>
            </a:r>
            <a:endParaRPr lang="en-US" dirty="0" smtClean="0"/>
          </a:p>
        </p:txBody>
      </p:sp>
    </p:spTree>
    <p:extLst>
      <p:ext uri="{BB962C8B-B14F-4D97-AF65-F5344CB8AC3E}">
        <p14:creationId xmlns:p14="http://schemas.microsoft.com/office/powerpoint/2010/main" val="36808872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smtClean="0"/>
              <a:t>What happens when you uncheck a </a:t>
            </a:r>
            <a:r>
              <a:rPr lang="en-US" dirty="0" err="1" smtClean="0"/>
              <a:t>TextBox</a:t>
            </a:r>
            <a:r>
              <a:rPr lang="en-US" dirty="0" smtClean="0"/>
              <a:t> component’s Enabled property?</a:t>
            </a:r>
          </a:p>
          <a:p>
            <a:endParaRPr lang="en-US" dirty="0"/>
          </a:p>
          <a:p>
            <a:pPr marL="0" indent="0">
              <a:buNone/>
            </a:pPr>
            <a:r>
              <a:rPr lang="en-US" dirty="0"/>
              <a:t>Enabled —If this property is checked in the Properties column, the user is able to enter input into the </a:t>
            </a:r>
            <a:r>
              <a:rPr lang="en-US" dirty="0" err="1"/>
              <a:t>TextBox</a:t>
            </a:r>
            <a:r>
              <a:rPr lang="en-US" dirty="0"/>
              <a:t>. If this property is not checked, the user cannot enter input into the </a:t>
            </a:r>
            <a:r>
              <a:rPr lang="en-US" dirty="0" err="1"/>
              <a:t>TextBox</a:t>
            </a:r>
            <a:r>
              <a:rPr lang="en-US" dirty="0"/>
              <a:t>. When the Enabled property is not checked, the </a:t>
            </a:r>
            <a:r>
              <a:rPr lang="en-US" dirty="0" err="1"/>
              <a:t>TextBox</a:t>
            </a:r>
            <a:r>
              <a:rPr lang="en-US" dirty="0"/>
              <a:t> can be used like a Label to display text.</a:t>
            </a:r>
            <a:endParaRPr lang="en-US" dirty="0" smtClean="0"/>
          </a:p>
          <a:p>
            <a:endParaRPr lang="en-US" dirty="0"/>
          </a:p>
        </p:txBody>
      </p:sp>
    </p:spTree>
    <p:extLst>
      <p:ext uri="{BB962C8B-B14F-4D97-AF65-F5344CB8AC3E}">
        <p14:creationId xmlns:p14="http://schemas.microsoft.com/office/powerpoint/2010/main" val="193647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Questions on MPG Calculator?</a:t>
            </a:r>
            <a:endParaRPr lang="en-US" dirty="0"/>
          </a:p>
        </p:txBody>
      </p:sp>
      <p:pic>
        <p:nvPicPr>
          <p:cNvPr id="4" name="Content Placeholder 3"/>
          <p:cNvPicPr>
            <a:picLocks noGrp="1" noChangeAspect="1"/>
          </p:cNvPicPr>
          <p:nvPr>
            <p:ph idx="1"/>
          </p:nvPr>
        </p:nvPicPr>
        <p:blipFill>
          <a:blip r:embed="rId2"/>
          <a:stretch>
            <a:fillRect/>
          </a:stretch>
        </p:blipFill>
        <p:spPr>
          <a:xfrm>
            <a:off x="4349364" y="2837885"/>
            <a:ext cx="3378344" cy="2782981"/>
          </a:xfrm>
          <a:prstGeom prst="rect">
            <a:avLst/>
          </a:prstGeom>
        </p:spPr>
      </p:pic>
    </p:spTree>
    <p:extLst>
      <p:ext uri="{BB962C8B-B14F-4D97-AF65-F5344CB8AC3E}">
        <p14:creationId xmlns:p14="http://schemas.microsoft.com/office/powerpoint/2010/main" val="2260928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Operator Blocks</a:t>
            </a:r>
            <a:endParaRPr lang="en-US" dirty="0"/>
          </a:p>
        </p:txBody>
      </p:sp>
      <p:pic>
        <p:nvPicPr>
          <p:cNvPr id="4" name="Content Placeholder 3"/>
          <p:cNvPicPr>
            <a:picLocks noGrp="1" noChangeAspect="1"/>
          </p:cNvPicPr>
          <p:nvPr>
            <p:ph idx="1"/>
          </p:nvPr>
        </p:nvPicPr>
        <p:blipFill>
          <a:blip r:embed="rId2"/>
          <a:stretch>
            <a:fillRect/>
          </a:stretch>
        </p:blipFill>
        <p:spPr>
          <a:xfrm>
            <a:off x="2241177" y="1825625"/>
            <a:ext cx="7027260" cy="4819322"/>
          </a:xfrm>
          <a:prstGeom prst="rect">
            <a:avLst/>
          </a:prstGeom>
        </p:spPr>
      </p:pic>
    </p:spTree>
    <p:extLst>
      <p:ext uri="{BB962C8B-B14F-4D97-AF65-F5344CB8AC3E}">
        <p14:creationId xmlns:p14="http://schemas.microsoft.com/office/powerpoint/2010/main" val="6843017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71</TotalTime>
  <Words>693</Words>
  <Application>Microsoft Office PowerPoint</Application>
  <PresentationFormat>Widescreen</PresentationFormat>
  <Paragraphs>92</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Courier</vt:lpstr>
      <vt:lpstr>Helvetica Neue</vt:lpstr>
      <vt:lpstr>Trebuchet MS</vt:lpstr>
      <vt:lpstr>Tw Cen MT</vt:lpstr>
      <vt:lpstr>Circuit</vt:lpstr>
      <vt:lpstr>Chapter 3</vt:lpstr>
      <vt:lpstr>Layout</vt:lpstr>
      <vt:lpstr>Typing text</vt:lpstr>
      <vt:lpstr>Textbox</vt:lpstr>
      <vt:lpstr>Password textbox</vt:lpstr>
      <vt:lpstr>Question</vt:lpstr>
      <vt:lpstr>Question</vt:lpstr>
      <vt:lpstr>Any Questions on MPG Calculator?</vt:lpstr>
      <vt:lpstr>Math Operator Blocks</vt:lpstr>
      <vt:lpstr>Mutator Blocks</vt:lpstr>
      <vt:lpstr>Combining Operator Blocks</vt:lpstr>
      <vt:lpstr>Expressions</vt:lpstr>
      <vt:lpstr>Operands and Expressions</vt:lpstr>
      <vt:lpstr>Decimals</vt:lpstr>
      <vt:lpstr>Tip Calculator – Tutorial </vt:lpstr>
      <vt:lpstr>Questions?</vt:lpstr>
      <vt:lpstr>Tip Calculator - Code Blocks </vt:lpstr>
      <vt:lpstr>Functions</vt:lpstr>
      <vt:lpstr>Testing</vt:lpstr>
      <vt:lpstr>Variables</vt:lpstr>
      <vt:lpstr>Variable Types</vt:lpstr>
      <vt:lpstr>Local Variables</vt:lpstr>
      <vt:lpstr>Local Variables</vt:lpstr>
      <vt:lpstr>Multiple Local Variables</vt:lpstr>
      <vt:lpstr>Local Scope</vt:lpstr>
      <vt:lpstr>Get Block</vt:lpstr>
      <vt:lpstr>Set Block</vt:lpstr>
      <vt:lpstr>Quick Access to get and set blocks</vt:lpstr>
      <vt:lpstr>What is happening here?</vt:lpstr>
      <vt:lpstr>What is happening here?</vt:lpstr>
      <vt:lpstr>Global Variables</vt:lpstr>
      <vt:lpstr>Global Variable Block</vt:lpstr>
      <vt:lpstr>Global Examples</vt:lpstr>
      <vt:lpstr>Problem with Global Variables</vt:lpstr>
      <vt:lpstr>Typeblocking</vt:lpstr>
      <vt:lpstr>Numbers and Text</vt:lpstr>
      <vt:lpstr>Examples</vt:lpstr>
      <vt:lpstr>Slider Component</vt:lpstr>
      <vt:lpstr>Math Functions</vt:lpstr>
    </vt:vector>
  </TitlesOfParts>
  <Company>Guilford Technical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29</cp:revision>
  <dcterms:created xsi:type="dcterms:W3CDTF">2019-01-31T14:20:53Z</dcterms:created>
  <dcterms:modified xsi:type="dcterms:W3CDTF">2019-01-31T15:32:27Z</dcterms:modified>
</cp:coreProperties>
</file>